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embeddedFontLst>
    <p:embeddedFont>
      <p:font typeface="Robot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-bold.fntdata"/><Relationship Id="rId90" Type="http://schemas.openxmlformats.org/officeDocument/2006/relationships/font" Target="fonts/Roboto-regular.fntdata"/><Relationship Id="rId93" Type="http://schemas.openxmlformats.org/officeDocument/2006/relationships/font" Target="fonts/Roboto-boldItalic.fntdata"/><Relationship Id="rId92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d2d3945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d2d3945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2431bad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2431bad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563ae863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563ae863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032bd10a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032bd10a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2431bad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42431bad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42431bad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42431bad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563ae863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563ae863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0d0b84b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0d0b84b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0d0b84b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0d0b84b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0d0b84b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0d0b84b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0d0b84b7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0d0b84b7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032bd10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032bd10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0d0b84b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0d0b84b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0d0b84b7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0d0b84b7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0d0b84b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0d0b84b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0d0b84b7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0d0b84b7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0d0b84b7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0d0b84b7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0d0b84b7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0d0b84b7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0d0b84b7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0d0b84b7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0d0b84b7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a0d0b84b7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0d0b84b7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0d0b84b7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0d0b84b7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0d0b84b7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032bd10a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032bd10a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0d0b84b7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0d0b84b7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0d0b84b7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0d0b84b7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0ce158a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0ce158a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0ce158a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0ce158a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0ce158a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0ce158a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0ce158a7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0ce158a7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0ce158a7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0ce158a7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0ce158a7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0ce158a7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2ab56bf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2ab56bf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2dad935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2dad935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42431bad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42431bad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2ab56bf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2ab56bf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2ab56bf8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2ab56bf8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2ab56bf8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2ab56bf8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2ab56bf8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2ab56bf8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2ab56bf8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2ab56bf8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2dad931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2dad931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2dad931b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62dad931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36fb7f3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636fb7f3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36fb7f3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36fb7f3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36fb7f30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36fb7f30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8307e103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8307e103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36fb7f30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636fb7f3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36fb7f3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636fb7f3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36fb7f304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636fb7f30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36fb7f304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636fb7f30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36fb7f304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636fb7f30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36fb7f30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636fb7f30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36fb7f304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636fb7f30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36fb7f304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636fb7f30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36fb7f30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636fb7f30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37f05d1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637f05d1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42431bad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42431bad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37f05d191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37f05d1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637f05d191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637f05d1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37f05d191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37f05d19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37f05d19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637f05d19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37f05d19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637f05d1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637f05d1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637f05d1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37f05d19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637f05d1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37f05d19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37f05d1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637f05d19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637f05d1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37f05d19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637f05d19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42431bad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42431bad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637f05d19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637f05d19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732eb1e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a732eb1e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a732eb1e0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a732eb1e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732eb1e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a732eb1e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3f1f4d3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63f1f4d3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63f1f4d32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63f1f4d32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a8112dfe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a8112dfe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468b549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468b549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468b549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6468b549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468b549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6468b549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563ae863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563ae863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468b5495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6468b5495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a8d2cef6e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a8d2cef6e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468b5495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6468b5495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a8d2cef6e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a8d2cef6e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8d2cef6e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8d2cef6e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af4bc14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af4bc14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geeksforgeeks.org/problems/nuts-and-bolts-problem0431/1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21450" y="731725"/>
            <a:ext cx="6112800" cy="18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</a:rPr>
              <a:t>Recursive </a:t>
            </a:r>
            <a:r>
              <a:rPr lang="en" sz="3600">
                <a:solidFill>
                  <a:schemeClr val="accent4"/>
                </a:solidFill>
              </a:rPr>
              <a:t>Thinking </a:t>
            </a:r>
            <a:r>
              <a:rPr b="1" lang="en" sz="3600">
                <a:solidFill>
                  <a:schemeClr val="accent4"/>
                </a:solidFill>
              </a:rPr>
              <a:t>101</a:t>
            </a:r>
            <a:endParaRPr b="1" sz="3600">
              <a:solidFill>
                <a:schemeClr val="accent4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35000" y="3155800"/>
            <a:ext cx="62586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Mr. Channa Bankapur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2281800" cy="42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these algorithms.</a:t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2593350" y="445025"/>
            <a:ext cx="6414300" cy="4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search1(A, n, key)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// f(n)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= 0) return -1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if(A[n-1]=key) return n-1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search1(A, n-1, key)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// f(n-1)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search2(A[], n, key)</a:t>
            </a:r>
            <a:endParaRPr b="1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 n = 0 return -1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if(A[0] = key) return 0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ans = search2(A[] + 1, n-1, key)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if(ans == -1) return ans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else return 1 + ans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159300" y="140225"/>
            <a:ext cx="2918100" cy="4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Convert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almost-tail-recursive algorithm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tail-recursive algorithm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077400" y="86975"/>
            <a:ext cx="5857200" cy="49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search2(A[], n, key)</a:t>
            </a:r>
            <a:endParaRPr b="1"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 n = 0 return -1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if(A[0] = key) return 0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return 1 + search(A[] + 1, n-1, key)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search(A[], n, key)</a:t>
            </a:r>
            <a:endParaRPr b="1"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search</a:t>
            </a:r>
            <a:r>
              <a:rPr b="1"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Aux</a:t>
            </a: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(A[], n, key, </a:t>
            </a:r>
            <a:r>
              <a:rPr b="1"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searchAux(A[], n, key, offset)</a:t>
            </a:r>
            <a:endParaRPr b="1"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if n = 0 return -1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if(A[0] = key) return offset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return searchAux(A[]+1, n-1, key, offset+1)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490250" y="526350"/>
            <a:ext cx="8314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</a:rPr>
              <a:t>Problem:</a:t>
            </a:r>
            <a:r>
              <a:rPr lang="en" sz="3000"/>
              <a:t>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Reverse</a:t>
            </a:r>
            <a:r>
              <a:rPr lang="en" sz="3000"/>
              <a:t> a string of length n in-place.</a:t>
            </a:r>
            <a:endParaRPr sz="3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490250" y="526350"/>
            <a:ext cx="828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</a:rPr>
              <a:t>Problem: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Come up with an in-place </a:t>
            </a:r>
            <a:r>
              <a:rPr b="1" lang="en" sz="3000"/>
              <a:t>sorting</a:t>
            </a:r>
            <a:r>
              <a:rPr lang="en" sz="3000"/>
              <a:t> algorithm </a:t>
            </a:r>
            <a:r>
              <a:rPr lang="en" sz="3000"/>
              <a:t>by transforming the problem to a smaller instance of the problem</a:t>
            </a:r>
            <a:r>
              <a:rPr lang="en" sz="3000"/>
              <a:t>.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Hint: Use the following method to find the largest element.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maxIndex = findMaxIndex(A[], n)</a:t>
            </a:r>
            <a:endParaRPr b="1" sz="28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11700" y="712925"/>
            <a:ext cx="8520600" cy="3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sort( A[], 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if(n &lt;= 1) return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maxIndex = findMaxIndex(A[], n)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swap(A[n-1], A[maxIndex])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(A[], n-1)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it tail recursive?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we have a name for this sorting algorithm? 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ecursive sorting algorithm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159300" y="140225"/>
            <a:ext cx="3877800" cy="4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 recursive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Selection Sort</a:t>
            </a:r>
            <a:r>
              <a:rPr lang="en"/>
              <a:t>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4037000" y="86975"/>
            <a:ext cx="4897500" cy="49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sort( A[], n 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&lt;= 1) return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maxIndex = findMaxIndex(A[], n)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swap(A[n-1], A[maxIndex])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(A[],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n-1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selectionsort(A[], n)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LOOP: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if(n &lt;= 1) return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maxIndex = findMaxIndex(A[], n)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swap(A[n-1], A[maxIndex])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 = n-1,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goto LOOP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selectionsort(A[], n)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while(NOT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(n &lt;= 1)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maxIndex = findMaxIndex(A[], n)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swap(A[n-1], A[maxIndex])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 = n-1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selectionsort(A[], n)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for i = n downto 2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maxIndex = findMaxIndex(A[], i)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swap(A[i-1], A[maxIndex])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311700" y="712925"/>
            <a:ext cx="8520600" cy="3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</a:t>
            </a: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(A[], n)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if(n &lt;= 1) return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>
                <a:solidFill>
                  <a:schemeClr val="accent6"/>
                </a:solidFill>
              </a:rPr>
              <a:t>// Keep straightening the consecutive pairs from left to right</a:t>
            </a:r>
            <a:endParaRPr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for i = 0 to n-2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	if(A[i] &gt; A[i+1]) swap(A[i], A[i+1])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(A[], n-1)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it tail recursive?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we have a name for this sorting algorithm?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recursive sorting algorithm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159300" y="140225"/>
            <a:ext cx="3877800" cy="4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 recursive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Bubble Sort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4037000" y="86975"/>
            <a:ext cx="4897500" cy="49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sort( A[], n 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&lt;= 1) return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for i = 0 to n-2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if(A[i] &gt; A[i+1]) swap(A[i],A[i+1])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(A[], n-1)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sort(A[], n)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LOOP: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if(n &lt;= 1) return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for i = 0 to n-2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if(A[i] &gt; A[i+1]) swap(A[i],A[i+1])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n = n-1,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goto LOOP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sort(A[], n)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while(NOT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(n &lt;= 1)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for i = 0 to n-2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  if(A[i] &gt; A[i+1]) swap(A[i],A[i+1])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n = n-1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sort(A[], n)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for k = n downto 2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for i = 0 to k-2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  if(A[i] &gt; A[i+1]) swap(A[i],A[i+1])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idx="1" type="body"/>
          </p:nvPr>
        </p:nvSpPr>
        <p:spPr>
          <a:xfrm>
            <a:off x="311700" y="712925"/>
            <a:ext cx="8520600" cy="3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solve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 problem )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if(base case) 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solve the base case and return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do some core work 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 the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problem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gets smaller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solve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(the smaller problem)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" name="Google Shape;153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 Recursion template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Yet another recursive sorting algorithm</a:t>
            </a:r>
            <a:endParaRPr/>
          </a:p>
        </p:txBody>
      </p:sp>
      <p:sp>
        <p:nvSpPr>
          <p:cNvPr id="159" name="Google Shape;159;p31"/>
          <p:cNvSpPr txBox="1"/>
          <p:nvPr>
            <p:ph idx="1" type="body"/>
          </p:nvPr>
        </p:nvSpPr>
        <p:spPr>
          <a:xfrm>
            <a:off x="311700" y="712925"/>
            <a:ext cx="8520600" cy="3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sort(A[], n)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&lt;= 1) return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(A[], n-1) //sort A[0..n-2]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// We have n-1 sorted elements. Now, make it n.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it tail recursive?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we have a name for this kind of recursion?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we have a name this particular sorting algorithm? 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37850" y="221550"/>
            <a:ext cx="85890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</a:rPr>
              <a:t>Recursion: </a:t>
            </a:r>
            <a:r>
              <a:rPr lang="en" sz="3000"/>
              <a:t>defining a problem in terms of itself!</a:t>
            </a:r>
            <a:endParaRPr b="1" sz="30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948" y="919400"/>
            <a:ext cx="5280099" cy="422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Recursive sorting algorithm</a:t>
            </a:r>
            <a:endParaRPr/>
          </a:p>
        </p:txBody>
      </p:sp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311700" y="712925"/>
            <a:ext cx="8520600" cy="4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sort(A[], n)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&lt;= 1) return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(A[], n-1) //sort A[0..n-2]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000">
                <a:solidFill>
                  <a:schemeClr val="accent6"/>
                </a:solidFill>
              </a:rPr>
              <a:t>// insert A[n-1] into sorted A[0 .. n-2]</a:t>
            </a:r>
            <a:endParaRPr sz="20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val = A[n-1]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 = n-1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while(i &gt; 0 AND A[i-1] &gt; val)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A[i] = A[i-1]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i = i-1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A[i] = val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311700" y="712925"/>
            <a:ext cx="8520600" cy="4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solve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 problem )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if(base case) 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solve the base case and return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solve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(the smaller problem)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Extend the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of the subproblem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 that it is the result of the problem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1" name="Google Shape;171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Recursion template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159300" y="140225"/>
            <a:ext cx="3531900" cy="4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recursive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Insertion Sort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4"/>
          <p:cNvSpPr txBox="1"/>
          <p:nvPr>
            <p:ph idx="1" type="body"/>
          </p:nvPr>
        </p:nvSpPr>
        <p:spPr>
          <a:xfrm>
            <a:off x="3420950" y="86975"/>
            <a:ext cx="5513700" cy="49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// top-down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sort(A[], n)</a:t>
            </a:r>
            <a:endParaRPr b="1"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&lt;= 1) return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(A[], n-1)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val = A[n-1], i = n-1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while(i &gt; 0 AND A[i-1] &gt; val)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A[i] = A[i-1], i = i-1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A[i] = val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// bottom-up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sort(A[], n)</a:t>
            </a:r>
            <a:endParaRPr b="1"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for size</a:t>
            </a: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2 to n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val = A[size-1], hole = size-1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while(hole &gt; 0 AND A[hole-1] &gt; val)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  A[hole] = A[hole-1], hole--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A[hole] = val</a:t>
            </a:r>
            <a:endParaRPr sz="16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137425" y="146175"/>
            <a:ext cx="8873700" cy="4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Head recursion</a:t>
            </a:r>
            <a:r>
              <a:rPr lang="en">
                <a:solidFill>
                  <a:schemeClr val="dk1"/>
                </a:solidFill>
              </a:rPr>
              <a:t> is a kind of </a:t>
            </a:r>
            <a:r>
              <a:rPr b="1" lang="en">
                <a:solidFill>
                  <a:schemeClr val="dk1"/>
                </a:solidFill>
              </a:rPr>
              <a:t>decrease-and-conquer</a:t>
            </a:r>
            <a:r>
              <a:rPr lang="en">
                <a:solidFill>
                  <a:schemeClr val="dk1"/>
                </a:solidFill>
              </a:rPr>
              <a:t>. The solution to a smaller instance of the problem is used to solve the problem.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Head recursion is typically elegant and straight from math induction (or strong induction)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 solve f(n), assume you know the solution for f(n-1). Extend the solution of f(n-1) to solve for f(n).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process of </a:t>
            </a:r>
            <a:r>
              <a:rPr b="1" lang="en">
                <a:solidFill>
                  <a:schemeClr val="dk1"/>
                </a:solidFill>
              </a:rPr>
              <a:t>manually</a:t>
            </a:r>
            <a:r>
              <a:rPr lang="en">
                <a:solidFill>
                  <a:schemeClr val="dk1"/>
                </a:solidFill>
              </a:rPr>
              <a:t> converting a head recursion to iterative is also known as converting a top-down algorithm to its bottom-up version.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Naïve implementation could suffer from stack depth and sometimes overlapping subproblems. The stack depth leads to a poorer space efficiency and the “process” may crash because of stack overflow. Also, recursion (function calls) has added overhead. So converting head recursion into a bottom-up iterative implementation is common.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/>
        </p:nvSpPr>
        <p:spPr>
          <a:xfrm>
            <a:off x="150700" y="185025"/>
            <a:ext cx="5910300" cy="48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Mathematical Induction</a:t>
            </a: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Suppose that we have an infinite ladder and we want to know whether we can reach every step on this ladder. We know two things: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Verdana"/>
              <a:buAutoNum type="arabicPeriod"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We can reach the first step of the ladder.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Verdana"/>
              <a:buAutoNum type="arabicPeriod"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If we can reach a particular step of the ladder, then we can reach the next step.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By math induction, we can conclude that we can reach every step from the step 1 onwards.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861" y="0"/>
            <a:ext cx="287813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/>
        </p:nvSpPr>
        <p:spPr>
          <a:xfrm>
            <a:off x="130225" y="138575"/>
            <a:ext cx="8433900" cy="4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Principle of Mathematical Induction:</a:t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To prove that predicate </a:t>
            </a:r>
            <a:r>
              <a:rPr lang="en" sz="2000">
                <a:solidFill>
                  <a:srgbClr val="00FF00"/>
                </a:solidFill>
                <a:latin typeface="Verdana"/>
                <a:ea typeface="Verdana"/>
                <a:cs typeface="Verdana"/>
                <a:sym typeface="Verdana"/>
              </a:rPr>
              <a:t>P(n)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is true for all positive integers </a:t>
            </a:r>
            <a:r>
              <a:rPr b="1" lang="en" sz="2000">
                <a:solidFill>
                  <a:srgbClr val="00FF00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we complete two steps: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Basis Step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We verify that P (1) is true.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Inductive Step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We show that the conditional statement P(k)→P(k+1) is true for all positive integers k ≥ 1.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That is, 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( </a:t>
            </a:r>
            <a:r>
              <a:rPr b="1" lang="en" sz="20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P(1)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∧ </a:t>
            </a:r>
            <a:r>
              <a:rPr b="1" lang="en" sz="20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∀k (P(k) → P(k+1))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) → </a:t>
            </a:r>
            <a:r>
              <a:rPr b="1" lang="en" sz="2000">
                <a:solidFill>
                  <a:srgbClr val="00FF00"/>
                </a:solidFill>
                <a:latin typeface="Verdana"/>
                <a:ea typeface="Verdana"/>
                <a:cs typeface="Verdana"/>
                <a:sym typeface="Verdana"/>
              </a:rPr>
              <a:t>∀n P(n)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is a tautology.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Proof: Using well-ordering principle.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490250" y="369775"/>
            <a:ext cx="7653000" cy="4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 </a:t>
            </a:r>
            <a:r>
              <a:rPr b="1" lang="en" sz="2400"/>
              <a:t>S</a:t>
            </a:r>
            <a:r>
              <a:rPr lang="en" sz="2400"/>
              <a:t> be a finite set with </a:t>
            </a:r>
            <a:r>
              <a:rPr b="1" lang="en" sz="2400"/>
              <a:t>n</a:t>
            </a:r>
            <a:r>
              <a:rPr lang="en" sz="2400"/>
              <a:t> elements, where </a:t>
            </a:r>
            <a:r>
              <a:rPr b="1" lang="en" sz="2400"/>
              <a:t>n</a:t>
            </a:r>
            <a:r>
              <a:rPr lang="en" sz="2400"/>
              <a:t> is a nonnegative integer. Without loss of generality, let </a:t>
            </a:r>
            <a:r>
              <a:rPr b="1" lang="en" sz="2400"/>
              <a:t>S = {1, 2, …, n}</a:t>
            </a:r>
            <a:r>
              <a:rPr lang="en" sz="2400"/>
              <a:t>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Problem:</a:t>
            </a:r>
            <a:r>
              <a:rPr lang="en" sz="2400"/>
              <a:t> Use mathematical induction to show that </a:t>
            </a:r>
            <a:r>
              <a:rPr b="1" lang="en" sz="2400"/>
              <a:t>S</a:t>
            </a:r>
            <a:r>
              <a:rPr lang="en" sz="2400"/>
              <a:t> = {1, 2, …, n} has </a:t>
            </a:r>
            <a:r>
              <a:rPr b="1" lang="en" sz="2400"/>
              <a:t>2</a:t>
            </a:r>
            <a:r>
              <a:rPr b="1" baseline="30000" lang="en" sz="2400"/>
              <a:t>n</a:t>
            </a:r>
            <a:r>
              <a:rPr lang="en" sz="2400"/>
              <a:t> subsets.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Problem:</a:t>
            </a:r>
            <a:r>
              <a:rPr lang="en" sz="2400"/>
              <a:t> Using the above proof, design an algorithm to find the power set of a set S = {1, 2, …, n}.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/>
        </p:nvSpPr>
        <p:spPr>
          <a:xfrm>
            <a:off x="68825" y="85650"/>
            <a:ext cx="4746900" cy="47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Proof: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Basis step: 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P(0)</a:t>
            </a: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= 1 = 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baseline="30000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Suppose P(k) is true. That is, there are 2</a:t>
            </a:r>
            <a:r>
              <a:rPr baseline="30000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subsets of {1, 2, …, k}.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All the 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baseline="30000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subsets of </a:t>
            </a: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{1,2,…,k} are also subsets of {1,2,…,k,</a:t>
            </a:r>
            <a:r>
              <a:rPr b="1"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k+1</a:t>
            </a: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}. None of them has the element </a:t>
            </a:r>
            <a:r>
              <a:rPr b="1"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k+1</a:t>
            </a: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them. Another set of 2</a:t>
            </a:r>
            <a:r>
              <a:rPr baseline="30000"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subsets of can be formed by adding element k+1 to each them.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hence there are 2</a:t>
            </a:r>
            <a:r>
              <a:rPr baseline="30000"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k+1</a:t>
            </a: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subsets of {1,2,…,k,k+1}. That is, P(k+1) is true.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Therefore, any set 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with 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elements has </a:t>
            </a:r>
            <a:r>
              <a:rPr b="1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b="1" baseline="30000"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subsets.</a:t>
            </a: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4" name="Google Shape;2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650" y="0"/>
            <a:ext cx="4328350" cy="34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the power set of {1, 2, …, n}</a:t>
            </a:r>
            <a:endParaRPr/>
          </a:p>
        </p:txBody>
      </p:sp>
      <p:sp>
        <p:nvSpPr>
          <p:cNvPr id="215" name="Google Shape;215;p41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powerset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({1,2,…,n})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= 0) return {ɸ}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s</a:t>
            </a:r>
            <a:r>
              <a:rPr baseline="-25000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powerset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({1,2,…,n-1})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s</a:t>
            </a:r>
            <a:r>
              <a:rPr baseline="-25000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{}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for each element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in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b="1" baseline="-25000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baseline="-25000"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e</a:t>
            </a:r>
            <a:r>
              <a:rPr baseline="-25000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union(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e, {‘n’}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s</a:t>
            </a:r>
            <a:r>
              <a:rPr baseline="-25000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union(s</a:t>
            </a:r>
            <a:r>
              <a:rPr baseline="-25000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e</a:t>
            </a:r>
            <a:r>
              <a:rPr baseline="-25000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aseline="-25000"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union(s</a:t>
            </a:r>
            <a:r>
              <a:rPr baseline="-25000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s</a:t>
            </a:r>
            <a:r>
              <a:rPr baseline="-25000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1521450" y="731725"/>
            <a:ext cx="6112800" cy="29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</a:rPr>
              <a:t>Recursive </a:t>
            </a:r>
            <a:r>
              <a:rPr lang="en" sz="3600">
                <a:solidFill>
                  <a:schemeClr val="accent4"/>
                </a:solidFill>
              </a:rPr>
              <a:t>Thinking</a:t>
            </a:r>
            <a:endParaRPr sz="36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is an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</a:rPr>
              <a:t>Algorithmic</a:t>
            </a:r>
            <a:r>
              <a:rPr lang="en" sz="3600">
                <a:solidFill>
                  <a:schemeClr val="accent4"/>
                </a:solidFill>
              </a:rPr>
              <a:t> Thinking</a:t>
            </a:r>
            <a:endParaRPr sz="36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which is a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</a:rPr>
              <a:t>Computational</a:t>
            </a:r>
            <a:r>
              <a:rPr lang="en" sz="3600">
                <a:solidFill>
                  <a:schemeClr val="accent4"/>
                </a:solidFill>
              </a:rPr>
              <a:t> Thinking</a:t>
            </a:r>
            <a:endParaRPr sz="3600">
              <a:solidFill>
                <a:schemeClr val="accent4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1435000" y="4298800"/>
            <a:ext cx="62586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Mr. Channa Bankapur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490250" y="526350"/>
            <a:ext cx="7380600" cy="17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Problem: </a:t>
            </a:r>
            <a:endParaRPr sz="36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Sort a linked list.</a:t>
            </a:r>
            <a:endParaRPr sz="3600"/>
          </a:p>
        </p:txBody>
      </p:sp>
      <p:pic>
        <p:nvPicPr>
          <p:cNvPr id="221" name="Google Shape;2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7650"/>
            <a:ext cx="9143998" cy="104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>
            <p:ph type="title"/>
          </p:nvPr>
        </p:nvSpPr>
        <p:spPr>
          <a:xfrm>
            <a:off x="490250" y="526350"/>
            <a:ext cx="7380600" cy="17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Problem: </a:t>
            </a:r>
            <a:endParaRPr sz="36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Reverse a linked list.</a:t>
            </a:r>
            <a:endParaRPr sz="3600"/>
          </a:p>
        </p:txBody>
      </p:sp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7650"/>
            <a:ext cx="9143998" cy="104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a linked list, recursively</a:t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600" y="2689950"/>
            <a:ext cx="5992400" cy="19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4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</a:t>
            </a: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(list)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// f(n)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… </a:t>
            </a:r>
            <a:r>
              <a:rPr lang="en">
                <a:solidFill>
                  <a:schemeClr val="dk1"/>
                </a:solidFill>
              </a:rPr>
              <a:t>// base case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 = </a:t>
            </a: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(list.next)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// f(n-1)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… </a:t>
            </a:r>
            <a:r>
              <a:rPr lang="en">
                <a:solidFill>
                  <a:schemeClr val="dk1"/>
                </a:solidFill>
              </a:rPr>
              <a:t>// extend f(n-1) to f(n)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 &lt;reversed list&gt;</a:t>
            </a:r>
            <a:endParaRPr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a linked list, recursively</a:t>
            </a:r>
            <a:endParaRPr/>
          </a:p>
        </p:txBody>
      </p:sp>
      <p:sp>
        <p:nvSpPr>
          <p:cNvPr id="240" name="Google Shape;240;p45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</a:t>
            </a: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(list)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if(list = null) return list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if(list.next = null) return list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 = </a:t>
            </a: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(list.next)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tail 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= getTail(r)</a:t>
            </a:r>
            <a:r>
              <a:rPr lang="en">
                <a:solidFill>
                  <a:schemeClr val="dk1"/>
                </a:solidFill>
              </a:rPr>
              <a:t> // O(n) procedure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tail.next = list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list.next = null 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r</a:t>
            </a:r>
            <a:endParaRPr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T(n) = T(n-1)+cn = O(n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600" y="2689950"/>
            <a:ext cx="5992400" cy="19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a linked list, recursively</a:t>
            </a:r>
            <a:endParaRPr/>
          </a:p>
        </p:txBody>
      </p:sp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387900" y="712925"/>
            <a:ext cx="8368200" cy="3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</a:t>
            </a: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(list)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&lt;head, tail&gt; = </a:t>
            </a: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RevAux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(list)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 head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</a:t>
            </a: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RevAux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(list)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if(list = null) return &lt;list,list&gt;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if(list.next = null) return &lt;list,list&gt;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&lt;r,tail&gt; = </a:t>
            </a:r>
            <a:r>
              <a:rPr b="1"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RevAux</a:t>
            </a: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(list.next)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tail.next = list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list.next = null 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 &lt;r,list&gt;</a:t>
            </a:r>
            <a:endParaRPr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T(n) = T(n-1) + 1 = O(n)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8" name="Google Shape;2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600" y="3147150"/>
            <a:ext cx="5992400" cy="19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a linked list, recursively</a:t>
            </a:r>
            <a:endParaRPr/>
          </a:p>
        </p:txBody>
      </p:sp>
      <p:sp>
        <p:nvSpPr>
          <p:cNvPr id="259" name="Google Shape;259;p48"/>
          <p:cNvSpPr txBox="1"/>
          <p:nvPr>
            <p:ph idx="1" type="body"/>
          </p:nvPr>
        </p:nvSpPr>
        <p:spPr>
          <a:xfrm>
            <a:off x="387900" y="833450"/>
            <a:ext cx="81816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(list)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// f(n), f(1..n)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if(list = null) return list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if(list.next = null) return list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 =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(list.next)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// f(n-1), f(2..n)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(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list.next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).next = list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list.next = null 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r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T(n) = T(n-1) + 1 = O(n).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S(n) = O(n).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0" name="Google Shape;2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45"/>
            <a:ext cx="4571999" cy="2571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a linked list, bottom-up</a:t>
            </a:r>
            <a:endParaRPr/>
          </a:p>
        </p:txBody>
      </p:sp>
      <p:sp>
        <p:nvSpPr>
          <p:cNvPr id="266" name="Google Shape;266;p49"/>
          <p:cNvSpPr txBox="1"/>
          <p:nvPr>
            <p:ph idx="1" type="body"/>
          </p:nvPr>
        </p:nvSpPr>
        <p:spPr>
          <a:xfrm>
            <a:off x="387900" y="712925"/>
            <a:ext cx="8368200" cy="3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(list)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if(list = null OR 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list.next = null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 return list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reversed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list, cur = list.next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eversed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.next = null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while(cur != null)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nxt = cur.next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cur.next =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reversed</a:t>
            </a:r>
            <a:endParaRPr b="1"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reversed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cur, cur = nxt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reversed</a:t>
            </a:r>
            <a:endParaRPr b="1"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T(n) = O(n). S(n) = O(1).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3100"/>
            <a:ext cx="9144000" cy="327038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0"/>
          <p:cNvSpPr txBox="1"/>
          <p:nvPr>
            <p:ph idx="4294967295" type="title"/>
          </p:nvPr>
        </p:nvSpPr>
        <p:spPr>
          <a:xfrm>
            <a:off x="249125" y="77025"/>
            <a:ext cx="87156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Tower of Hanoi</a:t>
            </a:r>
            <a:r>
              <a:rPr lang="en" sz="2400">
                <a:solidFill>
                  <a:schemeClr val="accent4"/>
                </a:solidFill>
              </a:rPr>
              <a:t> problem:</a:t>
            </a:r>
            <a:r>
              <a:rPr lang="en" sz="1800"/>
              <a:t> Move n disks from the source (S) peg to the destination (D) peg using an auxiliary (A) peg. Initially, all the n disks are stacked on the source peg in the descending order from bottom to top. Moving exactly one disk from the top of a peg to the top of another peg is the only kind of legal moves. A disk cannot be placed on top of a larger disk.</a:t>
            </a:r>
            <a:endParaRPr b="1"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5"/>
            <a:ext cx="9144003" cy="500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490250" y="526350"/>
            <a:ext cx="8314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</a:rPr>
              <a:t>Problem:</a:t>
            </a:r>
            <a:r>
              <a:rPr lang="en" sz="3000"/>
              <a:t>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Search</a:t>
            </a:r>
            <a:r>
              <a:rPr lang="en" sz="3000"/>
              <a:t> for an element in an </a:t>
            </a:r>
            <a:r>
              <a:rPr b="1" lang="en" sz="3000"/>
              <a:t>array</a:t>
            </a:r>
            <a:r>
              <a:rPr lang="en" sz="3000"/>
              <a:t> of elements.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Let </a:t>
            </a:r>
            <a:r>
              <a:rPr lang="en" sz="3000"/>
              <a:t>A[0 .. n-1] be the array and </a:t>
            </a:r>
            <a:r>
              <a:rPr b="1" lang="en" sz="3000"/>
              <a:t>key</a:t>
            </a:r>
            <a:r>
              <a:rPr lang="en" sz="3000"/>
              <a:t> be the element to search for.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Idea: </a:t>
            </a:r>
            <a:r>
              <a:rPr b="1" lang="en" sz="3000"/>
              <a:t>Transform the search problem to a smaller instance of the search problem and solve recursively.</a:t>
            </a:r>
            <a:endParaRPr b="1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Char char="●"/>
            </a:pPr>
            <a:r>
              <a:rPr lang="en" sz="3000">
                <a:solidFill>
                  <a:schemeClr val="lt2"/>
                </a:solidFill>
              </a:rPr>
              <a:t>This is the beginning of t</a:t>
            </a:r>
            <a:r>
              <a:rPr lang="en" sz="3000">
                <a:solidFill>
                  <a:schemeClr val="lt2"/>
                </a:solidFill>
              </a:rPr>
              <a:t>hinking </a:t>
            </a:r>
            <a:r>
              <a:rPr b="1" lang="en" sz="3000">
                <a:solidFill>
                  <a:schemeClr val="lt2"/>
                </a:solidFill>
              </a:rPr>
              <a:t>recursively!</a:t>
            </a:r>
            <a:endParaRPr sz="3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758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3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of Hanoi</a:t>
            </a:r>
            <a:endParaRPr b="1"/>
          </a:p>
        </p:txBody>
      </p:sp>
      <p:sp>
        <p:nvSpPr>
          <p:cNvPr id="288" name="Google Shape;288;p53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Hanoi(n, Src, Dest, Aux)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// n ≥ 0, from Src to Dest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if(n=0) return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Hanoi(n-1, Src, Aux, Dest) </a:t>
            </a:r>
            <a:r>
              <a:rPr lang="en"/>
              <a:t>// from Src to Aux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Move disk# n from Src to Dest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Hanoi(n-1, Aux, Dest, Src) </a:t>
            </a:r>
            <a:r>
              <a:rPr lang="en"/>
              <a:t>// from Aux to Dest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Proof of correctness: 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Time Complexity T(n) = 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Number of disk moves: C(n) = ?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of Hanoi</a:t>
            </a:r>
            <a:endParaRPr b="1"/>
          </a:p>
        </p:txBody>
      </p:sp>
      <p:sp>
        <p:nvSpPr>
          <p:cNvPr id="294" name="Google Shape;294;p54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Hanoi(n, Src, Dest, Aux)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// n ≥ 0, from Src to Dest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if(n=0) return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Hanoi(n-1, Src, Aux, Dest) </a:t>
            </a:r>
            <a:r>
              <a:rPr lang="en"/>
              <a:t>// from Src to Aux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Move disk# n from Src to Dest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Hanoi(n-1, Aux, Dest, Src) </a:t>
            </a:r>
            <a:r>
              <a:rPr lang="en"/>
              <a:t>// from Aux to Dest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Proof of correctness: Math induction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Time Complexity T(n) = T(n-1) + 1 + T(n-1), T(0) = 1.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Number of disk moves: C(n) = C(n-1) + 1 + C(n-1), C(0) = 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5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of Hanoi</a:t>
            </a:r>
            <a:endParaRPr b="1"/>
          </a:p>
        </p:txBody>
      </p:sp>
      <p:sp>
        <p:nvSpPr>
          <p:cNvPr id="300" name="Google Shape;300;p55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T(n) = 2 T(n - 1) + 1, T(0) =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= 2 * [2 T(n - 2) + 1] + 1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= 4 * T(n - 2) + 2 + 1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= 4 * [2 T(n - 3) + 1] + 2 + 1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= 2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 T(n - 3) + 2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 + 2</a:t>
            </a:r>
            <a:r>
              <a:rPr baseline="30000"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 + 2</a:t>
            </a:r>
            <a:r>
              <a:rPr baseline="30000" lang="en">
                <a:solidFill>
                  <a:schemeClr val="dk1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= 2</a:t>
            </a:r>
            <a:r>
              <a:rPr baseline="30000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 * T(n - i) + 2</a:t>
            </a:r>
            <a:r>
              <a:rPr baseline="30000" lang="en">
                <a:solidFill>
                  <a:schemeClr val="dk1"/>
                </a:solidFill>
              </a:rPr>
              <a:t>i-1</a:t>
            </a:r>
            <a:r>
              <a:rPr lang="en">
                <a:solidFill>
                  <a:schemeClr val="dk1"/>
                </a:solidFill>
              </a:rPr>
              <a:t> + 2</a:t>
            </a:r>
            <a:r>
              <a:rPr baseline="30000" lang="en">
                <a:solidFill>
                  <a:schemeClr val="dk1"/>
                </a:solidFill>
              </a:rPr>
              <a:t>i-2</a:t>
            </a:r>
            <a:r>
              <a:rPr lang="en">
                <a:solidFill>
                  <a:schemeClr val="dk1"/>
                </a:solidFill>
              </a:rPr>
              <a:t> … + 2</a:t>
            </a:r>
            <a:r>
              <a:rPr baseline="30000" lang="en">
                <a:solidFill>
                  <a:schemeClr val="dk1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T(n - i) is going to be T(0) when n -i = 0 ⇒ i = 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T(n) = 2</a:t>
            </a:r>
            <a:r>
              <a:rPr baseline="30000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* T(0) + 2</a:t>
            </a:r>
            <a:r>
              <a:rPr baseline="30000" lang="en">
                <a:solidFill>
                  <a:schemeClr val="dk1"/>
                </a:solidFill>
              </a:rPr>
              <a:t>i-1</a:t>
            </a:r>
            <a:r>
              <a:rPr lang="en">
                <a:solidFill>
                  <a:schemeClr val="dk1"/>
                </a:solidFill>
              </a:rPr>
              <a:t> + 2</a:t>
            </a:r>
            <a:r>
              <a:rPr baseline="30000" lang="en">
                <a:solidFill>
                  <a:schemeClr val="dk1"/>
                </a:solidFill>
              </a:rPr>
              <a:t>i-2</a:t>
            </a:r>
            <a:r>
              <a:rPr lang="en">
                <a:solidFill>
                  <a:schemeClr val="dk1"/>
                </a:solidFill>
              </a:rPr>
              <a:t> … + 2</a:t>
            </a:r>
            <a:r>
              <a:rPr baseline="30000" lang="en">
                <a:solidFill>
                  <a:schemeClr val="dk1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= 2</a:t>
            </a:r>
            <a:r>
              <a:rPr baseline="30000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+ 2</a:t>
            </a:r>
            <a:r>
              <a:rPr baseline="30000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- 1 ∈ </a:t>
            </a:r>
            <a:r>
              <a:rPr b="1" lang="en">
                <a:solidFill>
                  <a:schemeClr val="dk1"/>
                </a:solidFill>
              </a:rPr>
              <a:t>Θ(2</a:t>
            </a:r>
            <a:r>
              <a:rPr b="1" baseline="30000" lang="en">
                <a:solidFill>
                  <a:schemeClr val="dk1"/>
                </a:solidFill>
              </a:rPr>
              <a:t>n</a:t>
            </a:r>
            <a:r>
              <a:rPr b="1"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589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8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of Hanoi with Tail Recursion optimization</a:t>
            </a:r>
            <a:endParaRPr b="1"/>
          </a:p>
        </p:txBody>
      </p:sp>
      <p:sp>
        <p:nvSpPr>
          <p:cNvPr id="316" name="Google Shape;316;p58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Hanoi(n, Src, Dest, Aux)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// n ≥ 0, from Src to Dest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while(true)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	if(n=0) return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	Hanoi(n-1, Src, Aux, Dest) </a:t>
            </a:r>
            <a:r>
              <a:rPr lang="en"/>
              <a:t>// from Src to Aux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	Move disk# n from Src to Dest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/>
              <a:t>// Hanoi(n-1, Aux, Dest, Src) // from Aux to Dest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	n = n-1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	Swap(Src, Aux)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are climbing a staircase. It takes n steps to reach the top. Each time you can either climb 1 or 2 steps. In how many distinct ways can you climb to the top?</a:t>
            </a:r>
            <a:endParaRPr b="1" sz="2400"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87900" y="1385525"/>
            <a:ext cx="8368200" cy="31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F(n) = …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0"/>
          <p:cNvSpPr txBox="1"/>
          <p:nvPr/>
        </p:nvSpPr>
        <p:spPr>
          <a:xfrm>
            <a:off x="130225" y="138575"/>
            <a:ext cx="8433900" cy="4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Strong Induction:</a:t>
            </a:r>
            <a:endParaRPr b="1"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To prove that predicate P(n) is true for all positive integers 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we complete two steps: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Basis Step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We verify that 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P(1)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is true.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Inductive Step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We show that the conditional statement (</a:t>
            </a:r>
            <a:r>
              <a:rPr lang="en" sz="20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P(1)∧ P(2) ∧ · · · ∧ P(k)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) → P(k+1) is true for all positive integers k ≥ 1.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That is, 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( </a:t>
            </a:r>
            <a:r>
              <a:rPr b="1" lang="en" sz="20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P(1)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∧ </a:t>
            </a:r>
            <a:r>
              <a:rPr b="1" lang="en" sz="20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∀k (P(1) ∧···∧ P(k) → P(k+1))</a:t>
            </a:r>
            <a:r>
              <a:rPr b="1"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) → ∀nP(n)</a:t>
            </a: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is a tautology.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Proof: Using mathematical induction.</a:t>
            </a: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are climbing a staircase. It takes n steps to reach the top. Each time you can either climb 1 or 2 steps. In how many distinct ways can you climb to the top?</a:t>
            </a:r>
            <a:endParaRPr b="1" sz="2400"/>
          </a:p>
        </p:txBody>
      </p:sp>
      <p:sp>
        <p:nvSpPr>
          <p:cNvPr id="333" name="Google Shape;333;p61"/>
          <p:cNvSpPr txBox="1"/>
          <p:nvPr>
            <p:ph idx="1" type="body"/>
          </p:nvPr>
        </p:nvSpPr>
        <p:spPr>
          <a:xfrm>
            <a:off x="387900" y="1385525"/>
            <a:ext cx="8368200" cy="31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F(n) = F(n-1) + F(n-2), F(1) = 1, F(2) = 2.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F(n)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/>
              <a:t>// n ≥ 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&lt;= 2) return n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F(n-1) + F(n-2)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T(n) = ?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by recursion (Transform-and-Conquer)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87900" y="887875"/>
            <a:ext cx="8368200" cy="3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// call search(A, 0, n-1, key) for an array A[0 .. n-1]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// returns the offset of the first occurence of the key in A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low, hi, key)</a:t>
            </a:r>
            <a:endParaRPr b="1"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if(hi-low+1 = 0) return -1</a:t>
            </a:r>
            <a:endParaRPr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if(A[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] = key) return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endParaRPr b="1" sz="2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 search(A, </a:t>
            </a:r>
            <a:r>
              <a:rPr b="1"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low + 1,</a:t>
            </a:r>
            <a:r>
              <a:rPr lang="en" sz="2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hi, key)</a:t>
            </a:r>
            <a:endParaRPr sz="24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n</a:t>
            </a:r>
            <a:r>
              <a:rPr baseline="30000" lang="en"/>
              <a:t>th</a:t>
            </a:r>
            <a:r>
              <a:rPr lang="en"/>
              <a:t> number in the Fibonacci sequence</a:t>
            </a:r>
            <a:endParaRPr b="1"/>
          </a:p>
        </p:txBody>
      </p:sp>
      <p:sp>
        <p:nvSpPr>
          <p:cNvPr id="339" name="Google Shape;339;p62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F(n) = F(n-1) + F(n-2), F(1) = 1, F(2) = 2.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F(n)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// n ≥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&lt;= 2) return 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F(n-1) + F(n-2)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T(n) = T(n-1) + T(n-2) + 1, and T(0) = T(1) = 1.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3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n</a:t>
            </a:r>
            <a:r>
              <a:rPr baseline="30000" lang="en"/>
              <a:t>th</a:t>
            </a:r>
            <a:r>
              <a:rPr lang="en"/>
              <a:t> number in the Fibonacci sequence</a:t>
            </a:r>
            <a:endParaRPr b="1"/>
          </a:p>
        </p:txBody>
      </p:sp>
      <p:sp>
        <p:nvSpPr>
          <p:cNvPr id="345" name="Google Shape;345;p63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F(n) = F(n-1) + F(n-2), F(1) = 1, F(2) = 2.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F(n)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// n ≥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&lt;= 2) return 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F(n-1) + F(n-2)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T(n) = T(n-1) + T(n-2) + 1, and T(0) = T(1) = 1.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T(n) = Θ(ɸ</a:t>
            </a:r>
            <a:r>
              <a:rPr baseline="30000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), where ɸ = (1 + √5) / 2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                                   ≅ 1.62, the golden ratio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675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75" y="0"/>
            <a:ext cx="85175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25" y="0"/>
            <a:ext cx="84173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7"/>
          <p:cNvSpPr txBox="1"/>
          <p:nvPr>
            <p:ph idx="1" type="body"/>
          </p:nvPr>
        </p:nvSpPr>
        <p:spPr>
          <a:xfrm>
            <a:off x="387900" y="155875"/>
            <a:ext cx="8368200" cy="44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F(n)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// n ≥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&lt;= 2) return 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F(n-1) + F(n-2)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T(n) = Θ(ɸ</a:t>
            </a:r>
            <a:r>
              <a:rPr baseline="30000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), where ɸ = (1 + √5) / 2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F(n)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// n ≥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&lt;= 2) return 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prev = 1, cur = 2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for i = 3 to n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nxt = prev + cur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prev = cur, cur = nxt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cur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T(n) = Θ(n)</a:t>
            </a:r>
            <a:endParaRPr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86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0"/>
          <p:cNvSpPr txBox="1"/>
          <p:nvPr>
            <p:ph type="title"/>
          </p:nvPr>
        </p:nvSpPr>
        <p:spPr>
          <a:xfrm>
            <a:off x="395125" y="255200"/>
            <a:ext cx="8389200" cy="43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Divide-and-Conquer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Solve</a:t>
            </a:r>
            <a:r>
              <a:rPr lang="en" sz="2400"/>
              <a:t>(problem)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Divide</a:t>
            </a:r>
            <a:r>
              <a:rPr lang="en" sz="2400"/>
              <a:t> the problem into subproblems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For each subproblem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b="1" lang="en" sz="2400"/>
              <a:t>Solve</a:t>
            </a:r>
            <a:r>
              <a:rPr lang="en" sz="2400"/>
              <a:t>(subproblem)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Integrate</a:t>
            </a:r>
            <a:r>
              <a:rPr lang="en" sz="2400"/>
              <a:t> the solution of subproblems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Problem: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Sort A[0..n-1] using divide-and-conquer</a:t>
            </a:r>
            <a:endParaRPr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1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Mergesort</a:t>
            </a:r>
            <a:endParaRPr b="1"/>
          </a:p>
        </p:txBody>
      </p:sp>
      <p:sp>
        <p:nvSpPr>
          <p:cNvPr id="386" name="Google Shape;386;p71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//Call with mergesort(A, 0, n) to sort an array A[0..n-1]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mergesort(A, low, high)</a:t>
            </a:r>
            <a:r>
              <a:rPr lang="en" sz="2000"/>
              <a:t> </a:t>
            </a:r>
            <a:r>
              <a:rPr b="1" lang="en" sz="2000"/>
              <a:t>// [low, high)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if(high-low ≤ 1) return</a:t>
            </a:r>
            <a:r>
              <a:rPr lang="en" sz="2000"/>
              <a:t> </a:t>
            </a:r>
            <a:r>
              <a:rPr b="1" lang="en" sz="2000"/>
              <a:t>// basis step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mid = low + (high-low)/2</a:t>
            </a:r>
            <a:r>
              <a:rPr lang="en" sz="2000"/>
              <a:t> </a:t>
            </a:r>
            <a:r>
              <a:rPr b="1" lang="en" sz="2000"/>
              <a:t>// divide 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mergesort(A, low, mid)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/>
              <a:t>// solve subproblems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mergesort(A, mid, high)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merge(A, low, mid, high)</a:t>
            </a:r>
            <a:r>
              <a:rPr lang="en" sz="2000"/>
              <a:t> </a:t>
            </a:r>
            <a:r>
              <a:rPr b="1" lang="en" sz="2000"/>
              <a:t>// integrate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T(n) = T(⌊n/2⌋) + T(⌈n/2⌉) + cn  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     = 2T(n/2) + cn = </a:t>
            </a:r>
            <a:r>
              <a:rPr b="1" lang="en" sz="2000">
                <a:solidFill>
                  <a:schemeClr val="dk1"/>
                </a:solidFill>
              </a:rPr>
              <a:t>Θ</a:t>
            </a:r>
            <a:r>
              <a:rPr lang="en" sz="2000">
                <a:solidFill>
                  <a:schemeClr val="dk1"/>
                </a:solidFill>
              </a:rPr>
              <a:t>(n logn).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37425" y="195475"/>
            <a:ext cx="8873700" cy="4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accent4"/>
                </a:solidFill>
              </a:rPr>
              <a:t>Tail recursion</a:t>
            </a:r>
            <a:r>
              <a:rPr lang="en" sz="2000">
                <a:solidFill>
                  <a:schemeClr val="dk1"/>
                </a:solidFill>
              </a:rPr>
              <a:t> is a special kind of recursion where the recursive call is the </a:t>
            </a:r>
            <a:r>
              <a:rPr b="1" lang="en" sz="2000">
                <a:solidFill>
                  <a:schemeClr val="dk1"/>
                </a:solidFill>
              </a:rPr>
              <a:t>very last thing</a:t>
            </a:r>
            <a:r>
              <a:rPr lang="en" sz="2000">
                <a:solidFill>
                  <a:schemeClr val="dk1"/>
                </a:solidFill>
              </a:rPr>
              <a:t> in the function.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Tail recursion is a kind of </a:t>
            </a:r>
            <a:r>
              <a:rPr b="1" lang="en" sz="2000">
                <a:solidFill>
                  <a:schemeClr val="dk1"/>
                </a:solidFill>
              </a:rPr>
              <a:t>transform-and-conquer</a:t>
            </a:r>
            <a:r>
              <a:rPr lang="en" sz="2000">
                <a:solidFill>
                  <a:schemeClr val="dk1"/>
                </a:solidFill>
              </a:rPr>
              <a:t>. The problem is transformed to a smaller instance of the same problem.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result of the recursive call can be passed directly to the original caller instead of waiting for it. You can </a:t>
            </a:r>
            <a:r>
              <a:rPr b="1" lang="en" sz="2000">
                <a:solidFill>
                  <a:schemeClr val="dk1"/>
                </a:solidFill>
              </a:rPr>
              <a:t>reuse stack frame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Some programming languages (</a:t>
            </a:r>
            <a:r>
              <a:rPr lang="en" sz="2000">
                <a:solidFill>
                  <a:schemeClr val="dk1"/>
                </a:solidFill>
              </a:rPr>
              <a:t>compiler</a:t>
            </a:r>
            <a:r>
              <a:rPr lang="en" sz="2000">
                <a:solidFill>
                  <a:schemeClr val="dk1"/>
                </a:solidFill>
              </a:rPr>
              <a:t>) </a:t>
            </a:r>
            <a:r>
              <a:rPr b="1" lang="en" sz="2000">
                <a:solidFill>
                  <a:schemeClr val="dk1"/>
                </a:solidFill>
              </a:rPr>
              <a:t>optimize</a:t>
            </a:r>
            <a:r>
              <a:rPr lang="en" sz="2000">
                <a:solidFill>
                  <a:schemeClr val="dk1"/>
                </a:solidFill>
              </a:rPr>
              <a:t> tail recursion.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We can always </a:t>
            </a:r>
            <a:r>
              <a:rPr b="1" lang="en" sz="2000">
                <a:solidFill>
                  <a:schemeClr val="dk1"/>
                </a:solidFill>
              </a:rPr>
              <a:t>manually</a:t>
            </a:r>
            <a:r>
              <a:rPr lang="en" sz="2000">
                <a:solidFill>
                  <a:schemeClr val="dk1"/>
                </a:solidFill>
              </a:rPr>
              <a:t> convert a tail recursion to iterative.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low, hi, key)</a:t>
            </a:r>
            <a:endParaRPr b="1"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if(hi-low+1 = 0) return -1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if(A[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] = key) return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endParaRPr b="1"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 search(A, </a:t>
            </a:r>
            <a:r>
              <a:rPr b="1"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low + 1,</a:t>
            </a: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hi, key)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578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789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427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159300" y="140225"/>
            <a:ext cx="4102500" cy="4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 recursive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Search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4572000" y="86975"/>
            <a:ext cx="4362600" cy="49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low, hi,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if(hi-low+1 = 0) return 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if(A[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]=key) return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search(A,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low + 1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hi, key)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low, hi,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LOOP: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if(hi-low+1=0) return 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if(A[low] = key) return low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low = low + 1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goto LOOP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low, hi,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while(NOT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(hi-low+1 = 0)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if(A[low]=key) return low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low = low + 1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low, hi,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for i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low to hi-1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if(A[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] = key) return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2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Quicksort</a:t>
            </a:r>
            <a:endParaRPr b="1"/>
          </a:p>
        </p:txBody>
      </p:sp>
      <p:sp>
        <p:nvSpPr>
          <p:cNvPr id="442" name="Google Shape;442;p82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quicksort(A, low, high)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if(high-low ≤ 1) return</a:t>
            </a:r>
            <a:r>
              <a:rPr lang="en" sz="2000">
                <a:solidFill>
                  <a:schemeClr val="accent6"/>
                </a:solidFill>
              </a:rPr>
              <a:t> </a:t>
            </a:r>
            <a:r>
              <a:rPr b="1" lang="en" sz="2000"/>
              <a:t>// basis step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mid ← Partition(A, low, high)</a:t>
            </a:r>
            <a:r>
              <a:rPr lang="en" sz="2000"/>
              <a:t> </a:t>
            </a:r>
            <a:r>
              <a:rPr b="1" lang="en" sz="2000"/>
              <a:t>// divide 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quicksort(A, low, mid - 1)</a:t>
            </a:r>
            <a:r>
              <a:rPr lang="en" sz="2000"/>
              <a:t> </a:t>
            </a:r>
            <a:r>
              <a:rPr b="1" lang="en" sz="2000"/>
              <a:t>// solve subproblems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quicksort(A, mid + 1, high)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	</a:t>
            </a:r>
            <a:r>
              <a:rPr b="1" lang="en" sz="2000"/>
              <a:t>// there is nothing to integrate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</a:t>
            </a:r>
            <a:r>
              <a:rPr baseline="-25000" lang="en" sz="2400">
                <a:solidFill>
                  <a:schemeClr val="dk1"/>
                </a:solidFill>
              </a:rPr>
              <a:t>worst</a:t>
            </a:r>
            <a:r>
              <a:rPr lang="en" sz="2400">
                <a:solidFill>
                  <a:schemeClr val="dk1"/>
                </a:solidFill>
              </a:rPr>
              <a:t>(n) = O(n</a:t>
            </a:r>
            <a:r>
              <a:rPr baseline="30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).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</a:t>
            </a:r>
            <a:r>
              <a:rPr baseline="-25000" lang="en" sz="2400">
                <a:solidFill>
                  <a:schemeClr val="dk1"/>
                </a:solidFill>
              </a:rPr>
              <a:t>avg</a:t>
            </a:r>
            <a:r>
              <a:rPr lang="en" sz="2400">
                <a:solidFill>
                  <a:schemeClr val="dk1"/>
                </a:solidFill>
              </a:rPr>
              <a:t>(n) = O(n logn).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33"/>
            <a:ext cx="9144003" cy="498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5" y="0"/>
            <a:ext cx="86627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5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Quicksort</a:t>
            </a:r>
            <a:endParaRPr b="1"/>
          </a:p>
        </p:txBody>
      </p:sp>
      <p:sp>
        <p:nvSpPr>
          <p:cNvPr id="458" name="Google Shape;458;p85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quicksort(A, low, high)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while(true)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if(high-low ≤ 1) return</a:t>
            </a:r>
            <a:r>
              <a:rPr lang="en" sz="2000">
                <a:solidFill>
                  <a:schemeClr val="accent6"/>
                </a:solidFill>
              </a:rPr>
              <a:t> </a:t>
            </a:r>
            <a:r>
              <a:rPr b="1" lang="en" sz="2000"/>
              <a:t>// basis step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mid ← Partition(A, low, high)</a:t>
            </a:r>
            <a:r>
              <a:rPr lang="en" sz="2000"/>
              <a:t> </a:t>
            </a:r>
            <a:r>
              <a:rPr b="1" lang="en" sz="2000"/>
              <a:t>// divide 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quicksort(A, low, mid - 1)</a:t>
            </a:r>
            <a:r>
              <a:rPr lang="en" sz="2000"/>
              <a:t> </a:t>
            </a:r>
            <a:r>
              <a:rPr b="1" lang="en" sz="2000"/>
              <a:t>// solve subproblems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2000"/>
              <a:t>// quicksort(A, mid + 1, high) 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low = mid + 1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</a:t>
            </a:r>
            <a:endParaRPr sz="20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</a:t>
            </a:r>
            <a:r>
              <a:rPr baseline="-25000" lang="en" sz="2400">
                <a:solidFill>
                  <a:schemeClr val="dk1"/>
                </a:solidFill>
              </a:rPr>
              <a:t>worst</a:t>
            </a:r>
            <a:r>
              <a:rPr lang="en" sz="2400">
                <a:solidFill>
                  <a:schemeClr val="dk1"/>
                </a:solidFill>
              </a:rPr>
              <a:t>(n) = O(n</a:t>
            </a:r>
            <a:r>
              <a:rPr baseline="30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).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</a:t>
            </a:r>
            <a:r>
              <a:rPr baseline="-25000" lang="en" sz="2400">
                <a:solidFill>
                  <a:schemeClr val="dk1"/>
                </a:solidFill>
              </a:rPr>
              <a:t>avg</a:t>
            </a:r>
            <a:r>
              <a:rPr lang="en" sz="2400">
                <a:solidFill>
                  <a:schemeClr val="dk1"/>
                </a:solidFill>
              </a:rPr>
              <a:t>(n) = O(n logn).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6"/>
          <p:cNvSpPr txBox="1"/>
          <p:nvPr/>
        </p:nvSpPr>
        <p:spPr>
          <a:xfrm>
            <a:off x="248725" y="248075"/>
            <a:ext cx="8790600" cy="6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Problem:</a:t>
            </a:r>
            <a:r>
              <a:rPr lang="en" sz="2400">
                <a:solidFill>
                  <a:schemeClr val="dk1"/>
                </a:solidFill>
              </a:rPr>
              <a:t> Find the kth largest element in an unsorted array. Note that it is the kth largest element in the sorted order, not the kth distinct element.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Input: [3,2,3,1,2,4,6,5,6] and k = 3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Output: 5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Hint: Divide-n-Conquer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7"/>
          <p:cNvSpPr txBox="1"/>
          <p:nvPr/>
        </p:nvSpPr>
        <p:spPr>
          <a:xfrm>
            <a:off x="248725" y="248075"/>
            <a:ext cx="8790600" cy="6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</a:rPr>
              <a:t>Problem: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Nuts and Bolts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There are </a:t>
            </a:r>
            <a:r>
              <a:rPr b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pairs of nuts and bolts, each pair with a different diameter. Each nut matches exactly one bolt, and each bolt matches exactly one nut. All the nuts are in a bowl and all the bolts are in a different bowl. Find </a:t>
            </a:r>
            <a:r>
              <a:rPr lang="en" sz="2400" strike="sngStrike">
                <a:solidFill>
                  <a:schemeClr val="dk1"/>
                </a:solidFill>
              </a:rPr>
              <a:t>an efficient way</a:t>
            </a:r>
            <a:r>
              <a:rPr lang="en" sz="2400">
                <a:solidFill>
                  <a:schemeClr val="dk1"/>
                </a:solidFill>
              </a:rPr>
              <a:t> a way of matching each nut with the corresponding bolt. You cannot compare a nut with another nut, or a bolt with another bolt. You can compare a nut with a bolt that has three possible outcomes; -1 if the nut is smaller than the bolt, 0 if the nut matches with the bolt, and +1 if the nut is bigger than the bolt.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Hint: Divide-n-Conquer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8"/>
          <p:cNvSpPr txBox="1"/>
          <p:nvPr>
            <p:ph type="title"/>
          </p:nvPr>
        </p:nvSpPr>
        <p:spPr>
          <a:xfrm>
            <a:off x="249125" y="77025"/>
            <a:ext cx="8715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Nuts_n_Bolts</a:t>
            </a:r>
            <a:endParaRPr b="1"/>
          </a:p>
        </p:txBody>
      </p:sp>
      <p:sp>
        <p:nvSpPr>
          <p:cNvPr id="474" name="Google Shape;474;p88"/>
          <p:cNvSpPr txBox="1"/>
          <p:nvPr>
            <p:ph idx="1" type="body"/>
          </p:nvPr>
        </p:nvSpPr>
        <p:spPr>
          <a:xfrm>
            <a:off x="387900" y="833451"/>
            <a:ext cx="8368200" cy="3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Algorithm NB( N[1..n], B[1..n] ) </a:t>
            </a:r>
            <a:r>
              <a:rPr b="1" lang="en" sz="2000"/>
              <a:t>//n &gt; 0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	if(n = 1) return &lt;N[1], B[1]&gt;  </a:t>
            </a:r>
            <a:r>
              <a:rPr b="1" lang="en" sz="2000"/>
              <a:t>// basis step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	&lt;Bset1, k, Bset2&gt; = PartitionOnN(N, B, N[1])</a:t>
            </a:r>
            <a:r>
              <a:rPr lang="en" sz="2000"/>
              <a:t> </a:t>
            </a:r>
            <a:r>
              <a:rPr b="1" lang="en" sz="2000"/>
              <a:t>//divide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	&lt;Nset1, k, Nset2&gt; = PartitionOnB(N, B, B[k])</a:t>
            </a:r>
            <a:endParaRPr b="1" sz="20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	pairs1 = NB(Nset1[1..k-1], Bset1[1..k-1]) </a:t>
            </a:r>
            <a:r>
              <a:rPr b="1" lang="en" sz="2000"/>
              <a:t>//solve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	pairs2 = NB(Nset2[k+1..n], Bset2[k+1..n]) </a:t>
            </a:r>
            <a:r>
              <a:rPr b="1" lang="en" sz="2000"/>
              <a:t>//subproblems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	return { pairs1, &lt;N[k], B[k]&gt;, pairs2 }</a:t>
            </a:r>
            <a:endParaRPr sz="2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</a:t>
            </a:r>
            <a:r>
              <a:rPr baseline="-25000" lang="en" sz="2000">
                <a:solidFill>
                  <a:schemeClr val="dk1"/>
                </a:solidFill>
              </a:rPr>
              <a:t>worst</a:t>
            </a:r>
            <a:r>
              <a:rPr lang="en" sz="2000">
                <a:solidFill>
                  <a:schemeClr val="dk1"/>
                </a:solidFill>
              </a:rPr>
              <a:t>(n) = O(n</a:t>
            </a:r>
            <a:r>
              <a:rPr baseline="30000" lang="en" sz="2000">
                <a:solidFill>
                  <a:schemeClr val="dk1"/>
                </a:solidFill>
              </a:rPr>
              <a:t>2</a:t>
            </a:r>
            <a:r>
              <a:rPr lang="en" sz="2000">
                <a:solidFill>
                  <a:schemeClr val="dk1"/>
                </a:solidFill>
              </a:rPr>
              <a:t>). T</a:t>
            </a:r>
            <a:r>
              <a:rPr baseline="-25000" lang="en" sz="2000">
                <a:solidFill>
                  <a:schemeClr val="dk1"/>
                </a:solidFill>
              </a:rPr>
              <a:t>best</a:t>
            </a:r>
            <a:r>
              <a:rPr lang="en" sz="2000">
                <a:solidFill>
                  <a:schemeClr val="dk1"/>
                </a:solidFill>
              </a:rPr>
              <a:t>(n) = O(n logn). T</a:t>
            </a:r>
            <a:r>
              <a:rPr baseline="-25000" lang="en" sz="2000">
                <a:solidFill>
                  <a:schemeClr val="dk1"/>
                </a:solidFill>
              </a:rPr>
              <a:t>avg</a:t>
            </a:r>
            <a:r>
              <a:rPr lang="en" sz="2000">
                <a:solidFill>
                  <a:schemeClr val="dk1"/>
                </a:solidFill>
              </a:rPr>
              <a:t>(n) = O(n logn).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9"/>
          <p:cNvSpPr txBox="1"/>
          <p:nvPr>
            <p:ph type="title"/>
          </p:nvPr>
        </p:nvSpPr>
        <p:spPr>
          <a:xfrm>
            <a:off x="286300" y="227075"/>
            <a:ext cx="8510100" cy="43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Problem: Max Contiguous Sum (Max Subarray)</a:t>
            </a:r>
            <a:endParaRPr sz="30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Given a non-empty array of </a:t>
            </a:r>
            <a:r>
              <a:rPr i="1" lang="en" sz="3000"/>
              <a:t>n</a:t>
            </a:r>
            <a:r>
              <a:rPr lang="en" sz="3000"/>
              <a:t> integers, find the maximum sum of non-empty subarray.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Eg: [2, -6, -1, </a:t>
            </a:r>
            <a:r>
              <a:rPr b="1" lang="en" sz="3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3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3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, -2]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Max sum = </a:t>
            </a:r>
            <a:r>
              <a:rPr b="1" lang="en" sz="3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30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Eg: [−2, 1, −3, </a:t>
            </a:r>
            <a:r>
              <a:rPr b="1" lang="en" sz="3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3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3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3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, −5, 4]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Max sum = </a:t>
            </a:r>
            <a:r>
              <a:rPr b="1" lang="en" sz="3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sz="30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Problem: Max Contiguous Sum (Max Subarray)</a:t>
            </a:r>
            <a:endParaRPr/>
          </a:p>
        </p:txBody>
      </p:sp>
      <p:sp>
        <p:nvSpPr>
          <p:cNvPr id="485" name="Google Shape;485;p90"/>
          <p:cNvSpPr txBox="1"/>
          <p:nvPr>
            <p:ph idx="1" type="body"/>
          </p:nvPr>
        </p:nvSpPr>
        <p:spPr>
          <a:xfrm>
            <a:off x="387900" y="1391600"/>
            <a:ext cx="83682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indices: [0] [1] [2] [3] [4] [5] [6]</a:t>
            </a:r>
            <a:br>
              <a:rPr b="1" lang="en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2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Array:    2, -6, -1,  3, -1,  2, -2</a:t>
            </a:r>
            <a:br>
              <a:rPr lang="en" sz="2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 from arr[0]: 2, -4, -5, -2, -3, -1, -3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 from arr[1]:    -6, -7, -4, -5, -3, -5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 from arr[2]:        -1,  2,  1,  3,  1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 from arr[3]:             3,  2,  </a:t>
            </a:r>
            <a:r>
              <a:rPr b="1" lang="en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 2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 from arr[4]:                -1,  1, -1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 from arr[5]:                     2,  0</a:t>
            </a:r>
            <a:b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 from arr[6]:                        -2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1"/>
          <p:cNvSpPr txBox="1"/>
          <p:nvPr>
            <p:ph idx="4294967295" type="title"/>
          </p:nvPr>
        </p:nvSpPr>
        <p:spPr>
          <a:xfrm>
            <a:off x="311700" y="1532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Solution: Brute Force / Exhaustive 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91"/>
          <p:cNvSpPr txBox="1"/>
          <p:nvPr>
            <p:ph idx="4294967295" type="body"/>
          </p:nvPr>
        </p:nvSpPr>
        <p:spPr>
          <a:xfrm>
            <a:off x="387900" y="839325"/>
            <a:ext cx="8368200" cy="3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maxsum( arr[0..n-1] )</a:t>
            </a:r>
            <a:endParaRPr>
              <a:solidFill>
                <a:srgbClr val="FFE5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maxsofar = 0</a:t>
            </a:r>
            <a:b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for i = [0, n)</a:t>
            </a:r>
            <a:b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	for j = [i, n)</a:t>
            </a:r>
            <a:b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		sum = 0</a:t>
            </a:r>
            <a:b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		for k = [i, j]</a:t>
            </a:r>
            <a:b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			sum = sum + arr[k]  </a:t>
            </a:r>
            <a:r>
              <a:rPr lang="en">
                <a:solidFill>
                  <a:srgbClr val="FFE599"/>
                </a:solidFill>
              </a:rPr>
              <a:t>// sum[i .. j]</a:t>
            </a:r>
            <a:b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		maxsofar = max(maxsofar, sum)</a:t>
            </a:r>
            <a:endParaRPr>
              <a:solidFill>
                <a:srgbClr val="FFE5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return maxsofar</a:t>
            </a:r>
            <a:endParaRPr>
              <a:solidFill>
                <a:srgbClr val="FFE5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Time Complexity T(n) = O(n</a:t>
            </a:r>
            <a:r>
              <a:rPr baseline="30000"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Space Complexity S(n) = O(1)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159300" y="140225"/>
            <a:ext cx="4102500" cy="4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 recursive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Search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4572000" y="86975"/>
            <a:ext cx="4362600" cy="49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low, hi,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if(hi-low+1 = 0) return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if(A[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hi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]=key) return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hi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search(A, low,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hi-1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key)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low, hi,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LOOP: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if(hi-low+1=0) return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if(A[hi] = key) return hi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hi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hi - 1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goto LOOP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low, hi,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while(NOT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(hi-low+1 = 0)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if(A[hi]=key) return hi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hi = hi - 1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low, hi,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for i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hi-1 downto low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if(A[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] = key) return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2"/>
          <p:cNvSpPr txBox="1"/>
          <p:nvPr>
            <p:ph idx="4294967295" type="title"/>
          </p:nvPr>
        </p:nvSpPr>
        <p:spPr>
          <a:xfrm>
            <a:off x="311700" y="1532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Solution: Improved Brute-Force/Exhaustive-Search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92"/>
          <p:cNvSpPr txBox="1"/>
          <p:nvPr>
            <p:ph idx="4294967295" type="body"/>
          </p:nvPr>
        </p:nvSpPr>
        <p:spPr>
          <a:xfrm>
            <a:off x="387900" y="839325"/>
            <a:ext cx="8368200" cy="3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maxsum( arr[0..n-1] )</a:t>
            </a:r>
            <a:endParaRPr>
              <a:solidFill>
                <a:srgbClr val="FFE5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maxsofar = 0</a:t>
            </a:r>
            <a:b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for i = [0, n)</a:t>
            </a:r>
            <a:b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	sum = 0</a:t>
            </a:r>
            <a:b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	for j = [i, n)</a:t>
            </a:r>
            <a:b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		sum = sum + arr[j]  </a:t>
            </a:r>
            <a:r>
              <a:rPr lang="en">
                <a:solidFill>
                  <a:srgbClr val="FFE599"/>
                </a:solidFill>
              </a:rPr>
              <a:t>// sum[i .. j]</a:t>
            </a:r>
            <a:b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		maxsofar = max(maxsofar, sum)</a:t>
            </a:r>
            <a:endParaRPr>
              <a:solidFill>
                <a:srgbClr val="FFE5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599"/>
                </a:solidFill>
                <a:latin typeface="Courier New"/>
                <a:ea typeface="Courier New"/>
                <a:cs typeface="Courier New"/>
                <a:sym typeface="Courier New"/>
              </a:rPr>
              <a:t>return maxsofar</a:t>
            </a:r>
            <a:endParaRPr>
              <a:solidFill>
                <a:srgbClr val="FFE5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Time Complexity T(n) = O(n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Space Complexity S(n) = O(1)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maxsum: </a:t>
            </a:r>
            <a:r>
              <a:rPr lang="en"/>
              <a:t>Divide and Conquer</a:t>
            </a:r>
            <a:endParaRPr/>
          </a:p>
        </p:txBody>
      </p:sp>
      <p:sp>
        <p:nvSpPr>
          <p:cNvPr id="503" name="Google Shape;503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Example:                 2  5 -15  1  3 </a:t>
            </a:r>
            <a:r>
              <a:rPr lang="en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-2  7  4 -1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Max on left (recursion): </a:t>
            </a:r>
            <a:r>
              <a:rPr b="1" lang="en" u="sng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u="sng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u="sng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Max on right(recursion):                      </a:t>
            </a:r>
            <a:r>
              <a:rPr b="1" lang="en" u="sng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7  4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Mid extend to left:                </a:t>
            </a:r>
            <a:r>
              <a:rPr b="1" lang="en" u="sng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1  3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Mid extend to right:  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u="sng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-2  7  4</a:t>
            </a:r>
            <a:br>
              <a:rPr b="1"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Possible candidates: 7 (2+5), 11 (7+4), 13 (1+3-2+7+4)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Overall maximum:     13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4"/>
          <p:cNvSpPr txBox="1"/>
          <p:nvPr>
            <p:ph idx="4294967295" type="title"/>
          </p:nvPr>
        </p:nvSpPr>
        <p:spPr>
          <a:xfrm>
            <a:off x="311700" y="153225"/>
            <a:ext cx="83682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maxsum: Divide and Conquer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94"/>
          <p:cNvSpPr txBox="1"/>
          <p:nvPr>
            <p:ph idx="4294967295" type="body"/>
          </p:nvPr>
        </p:nvSpPr>
        <p:spPr>
          <a:xfrm>
            <a:off x="387900" y="746025"/>
            <a:ext cx="8368200" cy="4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maxsum(arr, l, u) {</a:t>
            </a:r>
            <a:r>
              <a:rPr lang="en" sz="1600">
                <a:solidFill>
                  <a:srgbClr val="FFFF00"/>
                </a:solidFill>
              </a:rPr>
              <a:t> </a:t>
            </a:r>
            <a:r>
              <a:rPr lang="en" sz="1600">
                <a:solidFill>
                  <a:srgbClr val="CCCCCC"/>
                </a:solidFill>
              </a:rPr>
              <a:t>// Call with </a:t>
            </a:r>
            <a:r>
              <a:rPr lang="en" sz="16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maxsum(arr, 0, n-1)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if (l &gt; u) return 0 </a:t>
            </a:r>
            <a:r>
              <a:rPr lang="en" sz="1600">
                <a:solidFill>
                  <a:srgbClr val="CCCCCC"/>
                </a:solidFill>
              </a:rPr>
              <a:t>// zero elements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if (l == u) return max(0, arr[l]) </a:t>
            </a:r>
            <a:r>
              <a:rPr lang="en" sz="1600">
                <a:solidFill>
                  <a:srgbClr val="CCCCCC"/>
                </a:solidFill>
              </a:rPr>
              <a:t>// one element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m = (l + u) / 2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600">
                <a:solidFill>
                  <a:srgbClr val="CCCCCC"/>
                </a:solidFill>
              </a:rPr>
              <a:t>// find max crossing to left</a:t>
            </a:r>
            <a:br>
              <a:rPr lang="en" sz="1600">
                <a:solidFill>
                  <a:srgbClr val="CCCCCC"/>
                </a:solidFill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lmax = sum = 0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for (i = m; i &gt;= l; i--)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	sum = sum + arr[i]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	lmax = max(lmax, sum)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600">
                <a:solidFill>
                  <a:srgbClr val="CCCCCC"/>
                </a:solidFill>
              </a:rPr>
              <a:t>// find max crossing to right</a:t>
            </a:r>
            <a:br>
              <a:rPr lang="en" sz="1600">
                <a:solidFill>
                  <a:srgbClr val="CCCCCC"/>
                </a:solidFill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rmax = sum = 0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for i = (m, u]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	sum = sum + arr[i]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	rmax = max(rmax, sum)</a:t>
            </a:r>
            <a:b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	return max(lmax+rmax, </a:t>
            </a:r>
            <a:r>
              <a:rPr b="1"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maxsum</a:t>
            </a: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(arr,l,m), </a:t>
            </a:r>
            <a:r>
              <a:rPr b="1"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maxsum</a:t>
            </a:r>
            <a:r>
              <a:rPr lang="en" sz="16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(arr,m+1,u))</a:t>
            </a:r>
            <a:endParaRPr sz="16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5"/>
          <p:cNvSpPr txBox="1"/>
          <p:nvPr>
            <p:ph idx="4294967295" type="title"/>
          </p:nvPr>
        </p:nvSpPr>
        <p:spPr>
          <a:xfrm>
            <a:off x="311700" y="153225"/>
            <a:ext cx="83682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maxsum: Divide and Conquer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95"/>
          <p:cNvSpPr txBox="1"/>
          <p:nvPr>
            <p:ph idx="4294967295" type="body"/>
          </p:nvPr>
        </p:nvSpPr>
        <p:spPr>
          <a:xfrm>
            <a:off x="387900" y="746025"/>
            <a:ext cx="8368200" cy="4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Time Complexity can be found by the following recurrence relation: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T(n) = O(n) + 2T(n/2), T(1) = 1.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T(n) = n + 2T(n/2)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= n + 2( n/2 + 2T(n/4) 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= 2n + 4( n/4 + 2T(n/8) )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= 3n + 2</a:t>
            </a:r>
            <a:r>
              <a:rPr baseline="300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*T(n/2</a:t>
            </a:r>
            <a:r>
              <a:rPr baseline="300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= i*n + 2</a:t>
            </a:r>
            <a:r>
              <a:rPr baseline="300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*T(n/2</a:t>
            </a:r>
            <a:r>
              <a:rPr baseline="300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T(n/2</a:t>
            </a:r>
            <a:r>
              <a:rPr baseline="300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becomes T(1) when n/2</a:t>
            </a:r>
            <a:r>
              <a:rPr baseline="300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1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⇒ n = 2</a:t>
            </a:r>
            <a:r>
              <a:rPr baseline="30000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⇒ i = log(n)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T(n) = n log(n) + n * T(1) =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O(n log(n))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 any point, the stack depth is of O(log(n)), and hence S(n) = O(log(n))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Why? HINT: Consider the tree of recursive calls and calculate the depth of this tree.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:-)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159300" y="140225"/>
            <a:ext cx="4102500" cy="4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Search for key in A[0..n-1].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Call </a:t>
            </a:r>
            <a:r>
              <a:rPr lang="en" sz="2400">
                <a:solidFill>
                  <a:schemeClr val="accent6"/>
                </a:solidFill>
              </a:rPr>
              <a:t>search(A, n, key)</a:t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Convert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tail recursive algorithm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iterative algorithm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is the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Sequential Search algorithm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4572000" y="86975"/>
            <a:ext cx="4362600" cy="49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n,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if(n = 0) return 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if(A[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n-1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]=key) return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n-1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search(A,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, key)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n,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LOOP: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if(n = 0) return 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if(A[n-1] = key) return n-1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n - 1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goto LOOP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n,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while(NOT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(n = 0)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if(A[n-1] = key) return n-1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n = n - 1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return -1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search(A, n, key)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for i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= n-1 downto 0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  if(A[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] = key) return </a:t>
            </a:r>
            <a:r>
              <a:rPr b="1"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endParaRPr b="1"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 return -1</a:t>
            </a:r>
            <a:endParaRPr sz="14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